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59" r:id="rId4"/>
    <p:sldId id="263" r:id="rId5"/>
    <p:sldId id="265" r:id="rId6"/>
    <p:sldId id="264" r:id="rId7"/>
    <p:sldId id="260" r:id="rId8"/>
    <p:sldId id="266" r:id="rId9"/>
    <p:sldId id="262" r:id="rId10"/>
    <p:sldId id="267" r:id="rId1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69" autoAdjust="0"/>
  </p:normalViewPr>
  <p:slideViewPr>
    <p:cSldViewPr>
      <p:cViewPr varScale="1">
        <p:scale>
          <a:sx n="48" d="100"/>
          <a:sy n="48" d="100"/>
        </p:scale>
        <p:origin x="-1932" y="-10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0" y="102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03727959-798E-419A-9A77-EF2D8FDD7D32}" type="datetimeFigureOut">
              <a:rPr lang="en-US" smtClean="0"/>
              <a:t>10/8/2015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BE1BBE7-51D0-4818-824F-B8B44A3518D9}" type="slidenum">
              <a:rPr lang="en-US" smtClean="0"/>
              <a:t>‹#›</a:t>
            </a:fld>
            <a:endParaRPr lang="en-US"/>
          </a:p>
        </p:txBody>
      </p:sp>
    </p:spTree>
    <p:extLst>
      <p:ext uri="{BB962C8B-B14F-4D97-AF65-F5344CB8AC3E}">
        <p14:creationId xmlns:p14="http://schemas.microsoft.com/office/powerpoint/2010/main" val="315268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1BBE7-51D0-4818-824F-B8B44A3518D9}" type="slidenum">
              <a:rPr lang="en-US" smtClean="0"/>
              <a:t>1</a:t>
            </a:fld>
            <a:endParaRPr lang="en-US"/>
          </a:p>
        </p:txBody>
      </p:sp>
    </p:spTree>
    <p:extLst>
      <p:ext uri="{BB962C8B-B14F-4D97-AF65-F5344CB8AC3E}">
        <p14:creationId xmlns:p14="http://schemas.microsoft.com/office/powerpoint/2010/main" val="402298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1BBE7-51D0-4818-824F-B8B44A3518D9}" type="slidenum">
              <a:rPr lang="en-US" smtClean="0"/>
              <a:t>10</a:t>
            </a:fld>
            <a:endParaRPr lang="en-US"/>
          </a:p>
        </p:txBody>
      </p:sp>
    </p:spTree>
    <p:extLst>
      <p:ext uri="{BB962C8B-B14F-4D97-AF65-F5344CB8AC3E}">
        <p14:creationId xmlns:p14="http://schemas.microsoft.com/office/powerpoint/2010/main" val="18637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551362" cy="3412750"/>
          </a:xfrm>
        </p:spPr>
      </p:sp>
      <p:sp>
        <p:nvSpPr>
          <p:cNvPr id="3" name="Notes Placeholder 2"/>
          <p:cNvSpPr>
            <a:spLocks noGrp="1"/>
          </p:cNvSpPr>
          <p:nvPr>
            <p:ph type="body" idx="1"/>
          </p:nvPr>
        </p:nvSpPr>
        <p:spPr>
          <a:xfrm>
            <a:off x="719137" y="4300537"/>
            <a:ext cx="5661660" cy="4213384"/>
          </a:xfrm>
        </p:spPr>
        <p:txBody>
          <a:bodyPr/>
          <a:lstStyle/>
          <a:p>
            <a:r>
              <a:rPr lang="en-US" dirty="0" smtClean="0"/>
              <a:t>A grant was received from th</a:t>
            </a:r>
            <a:r>
              <a:rPr lang="en-US" baseline="0" dirty="0" smtClean="0"/>
              <a:t>e DeKalb County Community Foundation Community Needs grant</a:t>
            </a:r>
            <a:endParaRPr lang="en-US" dirty="0"/>
          </a:p>
        </p:txBody>
      </p:sp>
      <p:sp>
        <p:nvSpPr>
          <p:cNvPr id="4" name="Slide Number Placeholder 3"/>
          <p:cNvSpPr>
            <a:spLocks noGrp="1"/>
          </p:cNvSpPr>
          <p:nvPr>
            <p:ph type="sldNum" sz="quarter" idx="10"/>
          </p:nvPr>
        </p:nvSpPr>
        <p:spPr/>
        <p:txBody>
          <a:bodyPr/>
          <a:lstStyle/>
          <a:p>
            <a:fld id="{ABE1BBE7-51D0-4818-824F-B8B44A3518D9}" type="slidenum">
              <a:rPr lang="en-US" smtClean="0"/>
              <a:t>2</a:t>
            </a:fld>
            <a:endParaRPr lang="en-US"/>
          </a:p>
        </p:txBody>
      </p:sp>
    </p:spTree>
    <p:extLst>
      <p:ext uri="{BB962C8B-B14F-4D97-AF65-F5344CB8AC3E}">
        <p14:creationId xmlns:p14="http://schemas.microsoft.com/office/powerpoint/2010/main" val="349841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799568" cy="3598862"/>
          </a:xfrm>
        </p:spPr>
      </p:sp>
      <p:sp>
        <p:nvSpPr>
          <p:cNvPr id="3" name="Notes Placeholder 2"/>
          <p:cNvSpPr>
            <a:spLocks noGrp="1"/>
          </p:cNvSpPr>
          <p:nvPr>
            <p:ph type="body" idx="1"/>
          </p:nvPr>
        </p:nvSpPr>
        <p:spPr>
          <a:xfrm>
            <a:off x="719137" y="4605337"/>
            <a:ext cx="5661660" cy="4213384"/>
          </a:xfrm>
        </p:spPr>
        <p:txBody>
          <a:bodyPr/>
          <a:lstStyle/>
          <a:p>
            <a:r>
              <a:rPr lang="en-US" sz="1400" dirty="0" smtClean="0"/>
              <a:t>The Marsh family settled in Illinois in 1849. The family spent their first day in DeKalb County “looking </a:t>
            </a:r>
            <a:r>
              <a:rPr lang="en-US" sz="1400" dirty="0"/>
              <a:t>over our new country</a:t>
            </a:r>
            <a:r>
              <a:rPr lang="en-US" sz="1400" dirty="0" smtClean="0"/>
              <a:t>. It </a:t>
            </a:r>
            <a:r>
              <a:rPr lang="en-US" sz="1400" dirty="0"/>
              <a:t>was ideal Indian summer weather. We were </a:t>
            </a:r>
            <a:r>
              <a:rPr lang="en-US" sz="1400" dirty="0" smtClean="0"/>
              <a:t>delighted with </a:t>
            </a:r>
            <a:r>
              <a:rPr lang="en-US" sz="1400" dirty="0"/>
              <a:t>the prairie, with its breadth, its freshness and </a:t>
            </a:r>
            <a:r>
              <a:rPr lang="en-US" sz="1400" dirty="0" smtClean="0"/>
              <a:t>its freedom</a:t>
            </a:r>
            <a:r>
              <a:rPr lang="en-US" sz="1400" dirty="0"/>
              <a:t>. We went up on "Holbrook's Knoll," a </a:t>
            </a:r>
            <a:r>
              <a:rPr lang="en-US" sz="1400" dirty="0" smtClean="0"/>
              <a:t>height a </a:t>
            </a:r>
            <a:r>
              <a:rPr lang="en-US" sz="1400" dirty="0"/>
              <a:t>short distance southwest of the present village of Waterman</a:t>
            </a:r>
            <a:r>
              <a:rPr lang="en-US" sz="1400" dirty="0" smtClean="0"/>
              <a:t>, and </a:t>
            </a:r>
            <a:r>
              <a:rPr lang="en-US" sz="1400" dirty="0"/>
              <a:t>from that elevated point surveyed the land</a:t>
            </a:r>
            <a:r>
              <a:rPr lang="en-US" sz="1400" dirty="0" smtClean="0"/>
              <a:t>. Southward </a:t>
            </a:r>
            <a:r>
              <a:rPr lang="en-US" sz="1400" dirty="0"/>
              <a:t>an immense tract of treeless, undulating prairie</a:t>
            </a:r>
            <a:r>
              <a:rPr lang="en-US" sz="1400" dirty="0" smtClean="0"/>
              <a:t>, dotted </a:t>
            </a:r>
            <a:r>
              <a:rPr lang="en-US" sz="1400" dirty="0"/>
              <a:t>by scattered cabins near the timber, was </a:t>
            </a:r>
            <a:r>
              <a:rPr lang="en-US" sz="1400" dirty="0" smtClean="0"/>
              <a:t>spread out </a:t>
            </a:r>
            <a:r>
              <a:rPr lang="en-US" sz="1400" dirty="0"/>
              <a:t>before us, the view bounded by Shabbona Grove</a:t>
            </a:r>
            <a:r>
              <a:rPr lang="en-US" sz="1400" dirty="0" smtClean="0"/>
              <a:t>, Pritchard's </a:t>
            </a:r>
            <a:r>
              <a:rPr lang="en-US" sz="1400" dirty="0"/>
              <a:t>Grove and Ross Grove to the right, by </a:t>
            </a:r>
            <a:r>
              <a:rPr lang="en-US" sz="1400" dirty="0" smtClean="0"/>
              <a:t>Indian Creek </a:t>
            </a:r>
            <a:r>
              <a:rPr lang="en-US" sz="1400" dirty="0"/>
              <a:t>timber in front and by Somonauk timber to the left</a:t>
            </a:r>
            <a:r>
              <a:rPr lang="en-US" sz="1400" dirty="0" smtClean="0"/>
              <a:t>. Eastward </a:t>
            </a:r>
            <a:r>
              <a:rPr lang="en-US" sz="1400" dirty="0"/>
              <a:t>was Squaw Grove and northward was </a:t>
            </a:r>
            <a:r>
              <a:rPr lang="en-US" sz="1400" dirty="0" smtClean="0"/>
              <a:t>the boundless </a:t>
            </a:r>
            <a:r>
              <a:rPr lang="en-US" sz="1400" dirty="0"/>
              <a:t>prairie, the view in that direction unbroken </a:t>
            </a:r>
            <a:r>
              <a:rPr lang="en-US" sz="1400" dirty="0" smtClean="0"/>
              <a:t>by house </a:t>
            </a:r>
            <a:r>
              <a:rPr lang="en-US" sz="1400" dirty="0"/>
              <a:t>or tree so far as the eye could reach</a:t>
            </a:r>
            <a:r>
              <a:rPr lang="en-US" sz="1400" dirty="0" smtClean="0"/>
              <a:t>.” (p. 36).</a:t>
            </a:r>
          </a:p>
          <a:p>
            <a:endParaRPr lang="en-US" sz="1400" dirty="0"/>
          </a:p>
          <a:p>
            <a:r>
              <a:rPr lang="en-US" sz="1400" dirty="0" smtClean="0"/>
              <a:t>Charles W. Marsh. 1910. </a:t>
            </a:r>
            <a:r>
              <a:rPr lang="en-US" sz="1400" i="1" dirty="0" smtClean="0"/>
              <a:t>Recollections 1837 – 1910</a:t>
            </a:r>
            <a:r>
              <a:rPr lang="en-US" sz="1400" dirty="0" smtClean="0"/>
              <a:t>. Chicago: Farm Implement News Company.</a:t>
            </a:r>
          </a:p>
          <a:p>
            <a:endParaRPr lang="en-US" i="1" dirty="0"/>
          </a:p>
          <a:p>
            <a:endParaRPr lang="en-US" i="1" dirty="0"/>
          </a:p>
        </p:txBody>
      </p:sp>
      <p:sp>
        <p:nvSpPr>
          <p:cNvPr id="4" name="Slide Number Placeholder 3"/>
          <p:cNvSpPr>
            <a:spLocks noGrp="1"/>
          </p:cNvSpPr>
          <p:nvPr>
            <p:ph type="sldNum" sz="quarter" idx="10"/>
          </p:nvPr>
        </p:nvSpPr>
        <p:spPr/>
        <p:txBody>
          <a:bodyPr/>
          <a:lstStyle/>
          <a:p>
            <a:fld id="{ABE1BBE7-51D0-4818-824F-B8B44A3518D9}" type="slidenum">
              <a:rPr lang="en-US" smtClean="0"/>
              <a:t>3</a:t>
            </a:fld>
            <a:endParaRPr lang="en-US"/>
          </a:p>
        </p:txBody>
      </p:sp>
    </p:spTree>
    <p:extLst>
      <p:ext uri="{BB962C8B-B14F-4D97-AF65-F5344CB8AC3E}">
        <p14:creationId xmlns:p14="http://schemas.microsoft.com/office/powerpoint/2010/main" val="74609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3332162" cy="2498556"/>
          </a:xfrm>
        </p:spPr>
      </p:sp>
      <p:sp>
        <p:nvSpPr>
          <p:cNvPr id="3" name="Notes Placeholder 2"/>
          <p:cNvSpPr>
            <a:spLocks noGrp="1"/>
          </p:cNvSpPr>
          <p:nvPr>
            <p:ph type="body" idx="1"/>
          </p:nvPr>
        </p:nvSpPr>
        <p:spPr>
          <a:xfrm>
            <a:off x="719137" y="3309937"/>
            <a:ext cx="5661660" cy="4648200"/>
          </a:xfrm>
        </p:spPr>
        <p:txBody>
          <a:bodyPr/>
          <a:lstStyle/>
          <a:p>
            <a:r>
              <a:rPr lang="en-US" sz="1400" dirty="0" smtClean="0"/>
              <a:t>The old Marsh</a:t>
            </a:r>
            <a:r>
              <a:rPr lang="en-US" sz="1400" baseline="0" dirty="0" smtClean="0"/>
              <a:t> Home – where the first harvester was constructed</a:t>
            </a:r>
          </a:p>
          <a:p>
            <a:endParaRPr lang="en-US" sz="1400" baseline="0" dirty="0" smtClean="0"/>
          </a:p>
          <a:p>
            <a:r>
              <a:rPr lang="en-US" sz="1400" baseline="0" dirty="0" smtClean="0"/>
              <a:t>Prior to 1854 – Various farm implements and reapers in particular had been invented and were available. However, few DeKalb farmers purchased them as there was little incentive for large production farming.</a:t>
            </a:r>
          </a:p>
          <a:p>
            <a:endParaRPr lang="en-US" baseline="0" dirty="0" smtClean="0"/>
          </a:p>
          <a:p>
            <a:r>
              <a:rPr lang="en-US" sz="1400" baseline="0" dirty="0" smtClean="0"/>
              <a:t>In 1854 – a price boom increased awareness of the potentials of agriculture.</a:t>
            </a:r>
          </a:p>
          <a:p>
            <a:r>
              <a:rPr lang="en-US" sz="1400" baseline="0" dirty="0" smtClean="0"/>
              <a:t> </a:t>
            </a:r>
          </a:p>
          <a:p>
            <a:r>
              <a:rPr lang="en-US" sz="1400" baseline="0" dirty="0" smtClean="0"/>
              <a:t>The 1850’s became a time of increased invention. </a:t>
            </a:r>
          </a:p>
          <a:p>
            <a:endParaRPr lang="en-US" sz="1400" dirty="0"/>
          </a:p>
          <a:p>
            <a:r>
              <a:rPr lang="en-US" sz="1400" baseline="0" dirty="0" smtClean="0"/>
              <a:t>Farmers were able to increase their acreage and were receiving larger profits per acre providing the means to purchase machinery which were required to farm large tracts of land. </a:t>
            </a:r>
          </a:p>
          <a:p>
            <a:endParaRPr lang="en-US" sz="1400" dirty="0"/>
          </a:p>
          <a:p>
            <a:r>
              <a:rPr lang="en-US" sz="1400" baseline="0" dirty="0" smtClean="0"/>
              <a:t> “Thus commenced the boom of the ‘fifties’; and thus was fully opened this wonderful era of production, development and world-wide adoption of American farm machinery.”  “competition stimulated invention and improvement as never before”.  </a:t>
            </a:r>
            <a:r>
              <a:rPr lang="en-US" sz="1400" dirty="0"/>
              <a:t>(</a:t>
            </a:r>
            <a:r>
              <a:rPr lang="en-US" sz="1400" i="1" baseline="0" dirty="0" smtClean="0"/>
              <a:t>Recollections</a:t>
            </a:r>
            <a:r>
              <a:rPr lang="en-US" sz="1400" baseline="0" dirty="0" smtClean="0"/>
              <a:t> by Charles Marsh, p. 70)</a:t>
            </a:r>
          </a:p>
          <a:p>
            <a:endParaRPr lang="en-US" sz="1400" dirty="0"/>
          </a:p>
          <a:p>
            <a:r>
              <a:rPr lang="en-US" sz="1400" baseline="0" dirty="0" smtClean="0"/>
              <a:t>This boom lasted until 1857.</a:t>
            </a:r>
            <a:endParaRPr lang="en-US" sz="1400" dirty="0"/>
          </a:p>
        </p:txBody>
      </p:sp>
      <p:sp>
        <p:nvSpPr>
          <p:cNvPr id="4" name="Slide Number Placeholder 3"/>
          <p:cNvSpPr>
            <a:spLocks noGrp="1"/>
          </p:cNvSpPr>
          <p:nvPr>
            <p:ph type="sldNum" sz="quarter" idx="10"/>
          </p:nvPr>
        </p:nvSpPr>
        <p:spPr/>
        <p:txBody>
          <a:bodyPr/>
          <a:lstStyle/>
          <a:p>
            <a:fld id="{ABE1BBE7-51D0-4818-824F-B8B44A3518D9}" type="slidenum">
              <a:rPr lang="en-US" smtClean="0"/>
              <a:t>4</a:t>
            </a:fld>
            <a:endParaRPr lang="en-US"/>
          </a:p>
        </p:txBody>
      </p:sp>
    </p:spTree>
    <p:extLst>
      <p:ext uri="{BB962C8B-B14F-4D97-AF65-F5344CB8AC3E}">
        <p14:creationId xmlns:p14="http://schemas.microsoft.com/office/powerpoint/2010/main" val="8318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3027362" cy="2270008"/>
          </a:xfrm>
        </p:spPr>
      </p:sp>
      <p:sp>
        <p:nvSpPr>
          <p:cNvPr id="3" name="Notes Placeholder 2"/>
          <p:cNvSpPr>
            <a:spLocks noGrp="1"/>
          </p:cNvSpPr>
          <p:nvPr>
            <p:ph type="body" idx="1"/>
          </p:nvPr>
        </p:nvSpPr>
        <p:spPr>
          <a:xfrm>
            <a:off x="795337" y="3309937"/>
            <a:ext cx="5661660" cy="4213384"/>
          </a:xfrm>
        </p:spPr>
        <p:txBody>
          <a:bodyPr/>
          <a:lstStyle/>
          <a:p>
            <a:r>
              <a:rPr lang="en-US" sz="1400" dirty="0" smtClean="0"/>
              <a:t>Mann Reaper</a:t>
            </a:r>
          </a:p>
          <a:p>
            <a:r>
              <a:rPr lang="en-US" sz="1400" dirty="0" smtClean="0"/>
              <a:t>Patented</a:t>
            </a:r>
            <a:r>
              <a:rPr lang="en-US" sz="1400" baseline="0" dirty="0" smtClean="0"/>
              <a:t> June 3, 1856 by Jacob and H. F. Mann of Westville, Indiana.  (Patent number US15044)</a:t>
            </a:r>
          </a:p>
          <a:p>
            <a:endParaRPr lang="en-US" sz="1400" baseline="0" dirty="0" smtClean="0"/>
          </a:p>
          <a:p>
            <a:r>
              <a:rPr lang="en-US" sz="1400" baseline="0" dirty="0" smtClean="0"/>
              <a:t>The Marsh brothers purchased a Mann reaper with their neighbor to share resources. They bought out the neighbor’s share the very next year.</a:t>
            </a:r>
          </a:p>
          <a:p>
            <a:endParaRPr lang="en-US" sz="1400" baseline="0" dirty="0" smtClean="0"/>
          </a:p>
          <a:p>
            <a:r>
              <a:rPr lang="en-US" sz="1400" baseline="0" dirty="0" smtClean="0"/>
              <a:t>The Mann reaper provided inspiration for a grain binder. Although the brothers did not modify the Mann reaper, they did dismantle it and used the parts to build their first harvester. They experimented with binding grain and filed for a patent in 1858.</a:t>
            </a:r>
          </a:p>
          <a:p>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ABE1BBE7-51D0-4818-824F-B8B44A3518D9}" type="slidenum">
              <a:rPr lang="en-US" smtClean="0"/>
              <a:t>5</a:t>
            </a:fld>
            <a:endParaRPr lang="en-US"/>
          </a:p>
        </p:txBody>
      </p:sp>
    </p:spTree>
    <p:extLst>
      <p:ext uri="{BB962C8B-B14F-4D97-AF65-F5344CB8AC3E}">
        <p14:creationId xmlns:p14="http://schemas.microsoft.com/office/powerpoint/2010/main" val="216151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3027362" cy="2270008"/>
          </a:xfrm>
        </p:spPr>
      </p:sp>
      <p:sp>
        <p:nvSpPr>
          <p:cNvPr id="3" name="Notes Placeholder 2"/>
          <p:cNvSpPr>
            <a:spLocks noGrp="1"/>
          </p:cNvSpPr>
          <p:nvPr>
            <p:ph type="body" idx="1"/>
          </p:nvPr>
        </p:nvSpPr>
        <p:spPr>
          <a:xfrm>
            <a:off x="719137" y="3233737"/>
            <a:ext cx="5661660" cy="4213384"/>
          </a:xfrm>
        </p:spPr>
        <p:txBody>
          <a:bodyPr/>
          <a:lstStyle/>
          <a:p>
            <a:r>
              <a:rPr lang="en-US" sz="1400" dirty="0" smtClean="0"/>
              <a:t>First patent – improvement to reapers  1858  Patent no. 21207</a:t>
            </a:r>
          </a:p>
          <a:p>
            <a:endParaRPr lang="en-US" sz="1400" dirty="0" smtClean="0"/>
          </a:p>
          <a:p>
            <a:r>
              <a:rPr lang="en-US" sz="1400" dirty="0" smtClean="0"/>
              <a:t>How was grain harvested in the 1850’s?</a:t>
            </a:r>
          </a:p>
          <a:p>
            <a:r>
              <a:rPr lang="en-US" sz="1400" dirty="0" smtClean="0"/>
              <a:t>Some farmers</a:t>
            </a:r>
            <a:r>
              <a:rPr lang="en-US" sz="1400" baseline="0" dirty="0" smtClean="0"/>
              <a:t> were </a:t>
            </a:r>
            <a:r>
              <a:rPr lang="en-US" sz="1400" dirty="0" smtClean="0"/>
              <a:t>still using</a:t>
            </a:r>
          </a:p>
          <a:p>
            <a:pPr marL="176131" indent="-176131">
              <a:buFont typeface="Arial" panose="020B0604020202020204" pitchFamily="34" charset="0"/>
              <a:buChar char="•"/>
            </a:pPr>
            <a:r>
              <a:rPr lang="en-US" sz="1400" dirty="0" smtClean="0"/>
              <a:t> a grain cradle by</a:t>
            </a:r>
            <a:r>
              <a:rPr lang="en-US" sz="1400" baseline="0" dirty="0" smtClean="0"/>
              <a:t> hand</a:t>
            </a:r>
          </a:p>
          <a:p>
            <a:pPr marL="176131" indent="-176131">
              <a:buFont typeface="Arial" panose="020B0604020202020204" pitchFamily="34" charset="0"/>
              <a:buChar char="•"/>
            </a:pPr>
            <a:r>
              <a:rPr lang="en-US" sz="1400" baseline="0" dirty="0" smtClean="0"/>
              <a:t>or a header machine</a:t>
            </a:r>
          </a:p>
          <a:p>
            <a:pPr marL="176131" indent="-176131">
              <a:buFont typeface="Arial" panose="020B0604020202020204" pitchFamily="34" charset="0"/>
              <a:buChar char="•"/>
            </a:pPr>
            <a:endParaRPr lang="en-US" sz="1400" baseline="0" dirty="0" smtClean="0"/>
          </a:p>
          <a:p>
            <a:pPr marL="176131" indent="-176131">
              <a:buFont typeface="Arial" panose="020B0604020202020204" pitchFamily="34" charset="0"/>
              <a:buChar char="•"/>
            </a:pPr>
            <a:r>
              <a:rPr lang="en-US" sz="1400" baseline="0" dirty="0" smtClean="0"/>
              <a:t>Most farmers were using a reaper which needed 4 – 6 men to bind</a:t>
            </a:r>
            <a:endParaRPr lang="en-US" sz="1400" dirty="0" smtClean="0"/>
          </a:p>
          <a:p>
            <a:endParaRPr lang="en-US" sz="1400" dirty="0" smtClean="0"/>
          </a:p>
          <a:p>
            <a:r>
              <a:rPr lang="en-US" sz="1400" dirty="0" smtClean="0"/>
              <a:t>The harvester required only 2 men riding on the machine binding grain which cut labor and</a:t>
            </a:r>
            <a:r>
              <a:rPr lang="en-US" sz="1400" baseline="0" dirty="0" smtClean="0"/>
              <a:t> expenses in half.</a:t>
            </a:r>
            <a:endParaRPr lang="en-US" sz="1400" dirty="0"/>
          </a:p>
        </p:txBody>
      </p:sp>
      <p:sp>
        <p:nvSpPr>
          <p:cNvPr id="4" name="Slide Number Placeholder 3"/>
          <p:cNvSpPr>
            <a:spLocks noGrp="1"/>
          </p:cNvSpPr>
          <p:nvPr>
            <p:ph type="sldNum" sz="quarter" idx="10"/>
          </p:nvPr>
        </p:nvSpPr>
        <p:spPr/>
        <p:txBody>
          <a:bodyPr/>
          <a:lstStyle/>
          <a:p>
            <a:fld id="{ABE1BBE7-51D0-4818-824F-B8B44A3518D9}" type="slidenum">
              <a:rPr lang="en-US" smtClean="0"/>
              <a:t>6</a:t>
            </a:fld>
            <a:endParaRPr lang="en-US"/>
          </a:p>
        </p:txBody>
      </p:sp>
    </p:spTree>
    <p:extLst>
      <p:ext uri="{BB962C8B-B14F-4D97-AF65-F5344CB8AC3E}">
        <p14:creationId xmlns:p14="http://schemas.microsoft.com/office/powerpoint/2010/main" val="409814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3027362" cy="2270008"/>
          </a:xfrm>
        </p:spPr>
      </p:sp>
      <p:sp>
        <p:nvSpPr>
          <p:cNvPr id="3" name="Notes Placeholder 2"/>
          <p:cNvSpPr>
            <a:spLocks noGrp="1"/>
          </p:cNvSpPr>
          <p:nvPr>
            <p:ph type="body" idx="1"/>
          </p:nvPr>
        </p:nvSpPr>
        <p:spPr>
          <a:xfrm>
            <a:off x="795337" y="3233737"/>
            <a:ext cx="5661660" cy="5029200"/>
          </a:xfrm>
        </p:spPr>
        <p:txBody>
          <a:bodyPr/>
          <a:lstStyle/>
          <a:p>
            <a:r>
              <a:rPr lang="en-US" sz="1400" dirty="0" smtClean="0"/>
              <a:t>1859 – the</a:t>
            </a:r>
            <a:r>
              <a:rPr lang="en-US" sz="1400" baseline="0" dirty="0" smtClean="0"/>
              <a:t> Marsh brothers received orders from their neighbors for 12 machines for the 1860 harvest.</a:t>
            </a:r>
            <a:endParaRPr lang="en-US" sz="1400" dirty="0" smtClean="0"/>
          </a:p>
          <a:p>
            <a:endParaRPr lang="en-US" sz="1400" dirty="0" smtClean="0"/>
          </a:p>
          <a:p>
            <a:r>
              <a:rPr lang="en-US" sz="1400" dirty="0" smtClean="0"/>
              <a:t>Foundation parts were made in Chicago, machine work was done in DeKalb and fittings</a:t>
            </a:r>
            <a:r>
              <a:rPr lang="en-US" sz="1400" baseline="0" dirty="0" smtClean="0"/>
              <a:t> were done at the Marsh home so the machines were “imperfectly constructed” (</a:t>
            </a:r>
            <a:r>
              <a:rPr lang="en-US" sz="1400" i="1" baseline="0" dirty="0" smtClean="0"/>
              <a:t>Recollections</a:t>
            </a:r>
            <a:r>
              <a:rPr lang="en-US" sz="1400" baseline="0" dirty="0" smtClean="0"/>
              <a:t> by Charles Marsh p. 87).</a:t>
            </a:r>
          </a:p>
          <a:p>
            <a:endParaRPr lang="en-US" sz="1400" baseline="0" dirty="0" smtClean="0"/>
          </a:p>
          <a:p>
            <a:r>
              <a:rPr lang="en-US" sz="1400" baseline="0" dirty="0" smtClean="0"/>
              <a:t>1860 – Poorly constructed machines combined with heavy growth in the 1860 season resulted in the machine failing and the orders were cancelled.</a:t>
            </a:r>
          </a:p>
          <a:p>
            <a:endParaRPr lang="en-US" sz="1400" baseline="0" dirty="0" smtClean="0"/>
          </a:p>
          <a:p>
            <a:r>
              <a:rPr lang="en-US" sz="1400" baseline="0" dirty="0" smtClean="0"/>
              <a:t>During the winter of 1860 – 61, the brothers worked on the machines and were able to have a successful machine for the 1861 harvest. </a:t>
            </a:r>
          </a:p>
          <a:p>
            <a:endParaRPr lang="en-US" sz="1400" baseline="0" dirty="0" smtClean="0"/>
          </a:p>
          <a:p>
            <a:r>
              <a:rPr lang="en-US" sz="1400" baseline="0" dirty="0" smtClean="0"/>
              <a:t>By 1863, they went to Plano for manufacturing and made 24 machines for the 1864 harvest. Within 2-3 years, the harvester was licensed to manufacturing companies in Rockford, Il and Springfield, OH. </a:t>
            </a:r>
          </a:p>
          <a:p>
            <a:endParaRPr lang="en-US" sz="1400" baseline="0" dirty="0" smtClean="0"/>
          </a:p>
          <a:p>
            <a:r>
              <a:rPr lang="en-US" sz="1400" baseline="0" dirty="0" smtClean="0"/>
              <a:t>At this time, this was the only harvester on the market and the Marsh brothers had to overcome customer prejudices and negative publications from reaper manufacturers who condemned this new innovation.</a:t>
            </a:r>
            <a:endParaRPr lang="en-US" sz="1400" dirty="0"/>
          </a:p>
        </p:txBody>
      </p:sp>
      <p:sp>
        <p:nvSpPr>
          <p:cNvPr id="4" name="Slide Number Placeholder 3"/>
          <p:cNvSpPr>
            <a:spLocks noGrp="1"/>
          </p:cNvSpPr>
          <p:nvPr>
            <p:ph type="sldNum" sz="quarter" idx="10"/>
          </p:nvPr>
        </p:nvSpPr>
        <p:spPr/>
        <p:txBody>
          <a:bodyPr/>
          <a:lstStyle/>
          <a:p>
            <a:fld id="{ABE1BBE7-51D0-4818-824F-B8B44A3518D9}" type="slidenum">
              <a:rPr lang="en-US" smtClean="0"/>
              <a:t>7</a:t>
            </a:fld>
            <a:endParaRPr lang="en-US"/>
          </a:p>
        </p:txBody>
      </p:sp>
    </p:spTree>
    <p:extLst>
      <p:ext uri="{BB962C8B-B14F-4D97-AF65-F5344CB8AC3E}">
        <p14:creationId xmlns:p14="http://schemas.microsoft.com/office/powerpoint/2010/main" val="22998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3103562" cy="2327145"/>
          </a:xfrm>
        </p:spPr>
      </p:sp>
      <p:sp>
        <p:nvSpPr>
          <p:cNvPr id="3" name="Notes Placeholder 2"/>
          <p:cNvSpPr>
            <a:spLocks noGrp="1"/>
          </p:cNvSpPr>
          <p:nvPr>
            <p:ph type="body" idx="1"/>
          </p:nvPr>
        </p:nvSpPr>
        <p:spPr>
          <a:xfrm>
            <a:off x="719137" y="3386137"/>
            <a:ext cx="5661660" cy="4213384"/>
          </a:xfrm>
        </p:spPr>
        <p:txBody>
          <a:bodyPr/>
          <a:lstStyle/>
          <a:p>
            <a:r>
              <a:rPr lang="en-US" sz="1400" dirty="0"/>
              <a:t> </a:t>
            </a:r>
            <a:r>
              <a:rPr lang="en-US" sz="1400" dirty="0" smtClean="0"/>
              <a:t>   The Civil War here at home as well as “foreign demand greatly stimulated production with the result that the area under cultivation was rapidly increases; and so was the demand for improved farm machinery, not only in consequence of the larger acreage but because scarcity of help required more and better implements.” (</a:t>
            </a:r>
            <a:r>
              <a:rPr lang="en-US" sz="1400" i="1" dirty="0" smtClean="0"/>
              <a:t>Recollections</a:t>
            </a:r>
            <a:r>
              <a:rPr lang="en-US" sz="1400" i="0" dirty="0" smtClean="0"/>
              <a:t> by Charles Marsh, p. 131)</a:t>
            </a:r>
            <a:endParaRPr lang="en-US" sz="1400" dirty="0" smtClean="0"/>
          </a:p>
          <a:p>
            <a:endParaRPr lang="en-US" sz="1400" dirty="0"/>
          </a:p>
          <a:p>
            <a:endParaRPr lang="en-US" sz="1400" dirty="0"/>
          </a:p>
          <a:p>
            <a:r>
              <a:rPr lang="en-US" sz="1600" dirty="0" smtClean="0"/>
              <a:t>Civil War and Foreign demand stimulated machine production resulting in greater areas under cultivation.</a:t>
            </a:r>
          </a:p>
          <a:p>
            <a:endParaRPr lang="en-US" sz="1600" dirty="0"/>
          </a:p>
          <a:p>
            <a:r>
              <a:rPr lang="en-US" sz="1600" dirty="0" smtClean="0"/>
              <a:t>Machines were needed for the larger acreage and the scarcity of farm laborers.</a:t>
            </a:r>
            <a:endParaRPr lang="en-US" sz="1600" dirty="0"/>
          </a:p>
        </p:txBody>
      </p:sp>
      <p:sp>
        <p:nvSpPr>
          <p:cNvPr id="4" name="Slide Number Placeholder 3"/>
          <p:cNvSpPr>
            <a:spLocks noGrp="1"/>
          </p:cNvSpPr>
          <p:nvPr>
            <p:ph type="sldNum" sz="quarter" idx="10"/>
          </p:nvPr>
        </p:nvSpPr>
        <p:spPr/>
        <p:txBody>
          <a:bodyPr/>
          <a:lstStyle/>
          <a:p>
            <a:fld id="{ABE1BBE7-51D0-4818-824F-B8B44A3518D9}" type="slidenum">
              <a:rPr lang="en-US" smtClean="0"/>
              <a:t>8</a:t>
            </a:fld>
            <a:endParaRPr lang="en-US"/>
          </a:p>
        </p:txBody>
      </p:sp>
    </p:spTree>
    <p:extLst>
      <p:ext uri="{BB962C8B-B14F-4D97-AF65-F5344CB8AC3E}">
        <p14:creationId xmlns:p14="http://schemas.microsoft.com/office/powerpoint/2010/main" val="123391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3103562" cy="2327145"/>
          </a:xfrm>
        </p:spPr>
      </p:sp>
      <p:sp>
        <p:nvSpPr>
          <p:cNvPr id="3" name="Notes Placeholder 2"/>
          <p:cNvSpPr>
            <a:spLocks noGrp="1"/>
          </p:cNvSpPr>
          <p:nvPr>
            <p:ph type="body" idx="1"/>
          </p:nvPr>
        </p:nvSpPr>
        <p:spPr>
          <a:xfrm>
            <a:off x="719137" y="3462337"/>
            <a:ext cx="5661660" cy="4800600"/>
          </a:xfrm>
        </p:spPr>
        <p:txBody>
          <a:bodyPr/>
          <a:lstStyle/>
          <a:p>
            <a:r>
              <a:rPr lang="en-US" sz="1600" dirty="0" smtClean="0"/>
              <a:t>The Marsh Harvester was</a:t>
            </a:r>
            <a:r>
              <a:rPr lang="en-US" sz="1600" baseline="0" dirty="0" smtClean="0"/>
              <a:t> alone on the market until 1875.</a:t>
            </a:r>
          </a:p>
          <a:p>
            <a:endParaRPr lang="en-US" sz="1600" baseline="0" dirty="0" smtClean="0"/>
          </a:p>
          <a:p>
            <a:r>
              <a:rPr lang="en-US" sz="1600" baseline="0" dirty="0" smtClean="0"/>
              <a:t>p. 89  “Alone the Marsh harvester changed the system from “reaping” to “harvesting”. And alone it prepared the way and furnished the only foundation for the next and last great advance in harvesting, the successful introduction of the automatic binder … “ (</a:t>
            </a:r>
            <a:r>
              <a:rPr lang="en-US" sz="1600" i="1" baseline="0" dirty="0" smtClean="0"/>
              <a:t>Recollections</a:t>
            </a:r>
            <a:r>
              <a:rPr lang="en-US" sz="1600" dirty="0" smtClean="0"/>
              <a:t> by Charles Marsh)</a:t>
            </a:r>
            <a:endParaRPr lang="en-US" sz="1600" baseline="0" dirty="0" smtClean="0"/>
          </a:p>
          <a:p>
            <a:endParaRPr lang="en-US" sz="1600" baseline="0" dirty="0" smtClean="0"/>
          </a:p>
          <a:p>
            <a:r>
              <a:rPr lang="en-US" sz="1400" baseline="0" dirty="0" smtClean="0"/>
              <a:t>“Although the Marsh harvester was a machine that accomplished more in reducing the labor and expense of harvest than any of the reapers, its invention or production was a simple process. There were no difficult mechanical problems to solve as in the production of a binder. The only remarkable fact to note is this, that we so combined and used the elements and limited means at our disposal as to obtain in the first machine the results we sought. Knowing little or nothing of mechanics, but being well posted in practical harvesting as it was then conducted, we took the most direct road to the end desired.”</a:t>
            </a:r>
            <a:endParaRPr lang="en-US" sz="1400" dirty="0"/>
          </a:p>
        </p:txBody>
      </p:sp>
      <p:sp>
        <p:nvSpPr>
          <p:cNvPr id="4" name="Slide Number Placeholder 3"/>
          <p:cNvSpPr>
            <a:spLocks noGrp="1"/>
          </p:cNvSpPr>
          <p:nvPr>
            <p:ph type="sldNum" sz="quarter" idx="10"/>
          </p:nvPr>
        </p:nvSpPr>
        <p:spPr/>
        <p:txBody>
          <a:bodyPr/>
          <a:lstStyle/>
          <a:p>
            <a:fld id="{ABE1BBE7-51D0-4818-824F-B8B44A3518D9}" type="slidenum">
              <a:rPr lang="en-US" smtClean="0"/>
              <a:t>9</a:t>
            </a:fld>
            <a:endParaRPr lang="en-US"/>
          </a:p>
        </p:txBody>
      </p:sp>
    </p:spTree>
    <p:extLst>
      <p:ext uri="{BB962C8B-B14F-4D97-AF65-F5344CB8AC3E}">
        <p14:creationId xmlns:p14="http://schemas.microsoft.com/office/powerpoint/2010/main" val="160153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FE752B5-EEA8-41E8-BE23-0F6E1FD16D11}" type="datetimeFigureOut">
              <a:rPr lang="en-US" smtClean="0"/>
              <a:t>10/8/2015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B8A149C-E742-4163-97E8-939C46C2C7E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752B5-EEA8-41E8-BE23-0F6E1FD16D11}"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752B5-EEA8-41E8-BE23-0F6E1FD16D11}"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E752B5-EEA8-41E8-BE23-0F6E1FD16D11}"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752B5-EEA8-41E8-BE23-0F6E1FD16D11}"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FE752B5-EEA8-41E8-BE23-0F6E1FD16D11}"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149C-E742-4163-97E8-939C46C2C7E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E752B5-EEA8-41E8-BE23-0F6E1FD16D11}" type="datetimeFigureOut">
              <a:rPr lang="en-US" smtClean="0"/>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752B5-EEA8-41E8-BE23-0F6E1FD16D11}" type="datetimeFigureOut">
              <a:rPr lang="en-US" smtClean="0"/>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752B5-EEA8-41E8-BE23-0F6E1FD16D11}" type="datetimeFigureOut">
              <a:rPr lang="en-US" smtClean="0"/>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E752B5-EEA8-41E8-BE23-0F6E1FD16D11}" type="datetimeFigureOut">
              <a:rPr lang="en-US" smtClean="0"/>
              <a:t>10/8/2015</a:t>
            </a:fld>
            <a:endParaRPr lang="en-US"/>
          </a:p>
        </p:txBody>
      </p:sp>
      <p:sp>
        <p:nvSpPr>
          <p:cNvPr id="7" name="Slide Number Placeholder 6"/>
          <p:cNvSpPr>
            <a:spLocks noGrp="1"/>
          </p:cNvSpPr>
          <p:nvPr>
            <p:ph type="sldNum" sz="quarter" idx="12"/>
          </p:nvPr>
        </p:nvSpPr>
        <p:spPr/>
        <p:txBody>
          <a:bodyPr/>
          <a:lstStyle/>
          <a:p>
            <a:fld id="{3B8A149C-E742-4163-97E8-939C46C2C7E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752B5-EEA8-41E8-BE23-0F6E1FD16D11}" type="datetimeFigureOut">
              <a:rPr lang="en-US" smtClean="0"/>
              <a:t>10/8/2015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B8A149C-E742-4163-97E8-939C46C2C7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FE752B5-EEA8-41E8-BE23-0F6E1FD16D11}" type="datetimeFigureOut">
              <a:rPr lang="en-US" smtClean="0"/>
              <a:t>10/8/2015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B8A149C-E742-4163-97E8-939C46C2C7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Great Moments in Ag Innovation</a:t>
            </a:r>
            <a:endParaRPr lang="en-US" dirty="0"/>
          </a:p>
        </p:txBody>
      </p:sp>
      <p:sp>
        <p:nvSpPr>
          <p:cNvPr id="3" name="Subtitle 2"/>
          <p:cNvSpPr>
            <a:spLocks noGrp="1"/>
          </p:cNvSpPr>
          <p:nvPr>
            <p:ph type="subTitle" idx="1"/>
          </p:nvPr>
        </p:nvSpPr>
        <p:spPr/>
        <p:txBody>
          <a:bodyPr/>
          <a:lstStyle/>
          <a:p>
            <a:r>
              <a:rPr lang="en-US" dirty="0" smtClean="0"/>
              <a:t>A Banner Series</a:t>
            </a:r>
            <a:endParaRPr lang="en-US" dirty="0"/>
          </a:p>
        </p:txBody>
      </p:sp>
    </p:spTree>
    <p:extLst>
      <p:ext uri="{BB962C8B-B14F-4D97-AF65-F5344CB8AC3E}">
        <p14:creationId xmlns:p14="http://schemas.microsoft.com/office/powerpoint/2010/main" val="104370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Sources:</a:t>
            </a:r>
            <a:endParaRPr lang="en-US" sz="4400" b="1" dirty="0"/>
          </a:p>
        </p:txBody>
      </p:sp>
      <p:sp>
        <p:nvSpPr>
          <p:cNvPr id="3" name="Content Placeholder 2"/>
          <p:cNvSpPr>
            <a:spLocks noGrp="1"/>
          </p:cNvSpPr>
          <p:nvPr>
            <p:ph idx="1"/>
          </p:nvPr>
        </p:nvSpPr>
        <p:spPr/>
        <p:txBody>
          <a:bodyPr/>
          <a:lstStyle/>
          <a:p>
            <a:r>
              <a:rPr lang="en-US" dirty="0" smtClean="0"/>
              <a:t>Joiner History Room, Sycamore, IL</a:t>
            </a:r>
          </a:p>
          <a:p>
            <a:r>
              <a:rPr lang="en-US" i="1" dirty="0" smtClean="0"/>
              <a:t>Recollections 1837 – 1910</a:t>
            </a:r>
            <a:r>
              <a:rPr lang="en-US" dirty="0" smtClean="0"/>
              <a:t>, 1910, Charles W. Marsh, Chicago: Farm Implement News Company.</a:t>
            </a:r>
            <a:endParaRPr lang="en-US" i="1" dirty="0"/>
          </a:p>
        </p:txBody>
      </p:sp>
    </p:spTree>
    <p:extLst>
      <p:ext uri="{BB962C8B-B14F-4D97-AF65-F5344CB8AC3E}">
        <p14:creationId xmlns:p14="http://schemas.microsoft.com/office/powerpoint/2010/main" val="149053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b="1" dirty="0" smtClean="0"/>
              <a:t>Support Provided By:</a:t>
            </a:r>
            <a:endParaRPr lang="en-US" b="1" dirty="0"/>
          </a:p>
        </p:txBody>
      </p:sp>
      <p:pic>
        <p:nvPicPr>
          <p:cNvPr id="2050" name="Picture 2" descr="C:\Users\Jennifer\Documents\Grants\DCCF\DCCF 2014\DCCF_print_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899" y="2057400"/>
            <a:ext cx="2106613" cy="308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6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83098"/>
            <a:ext cx="7024744" cy="762000"/>
          </a:xfrm>
        </p:spPr>
        <p:txBody>
          <a:bodyPr>
            <a:normAutofit/>
          </a:bodyPr>
          <a:lstStyle/>
          <a:p>
            <a:pPr algn="ctr"/>
            <a:r>
              <a:rPr lang="en-US" b="1" dirty="0" smtClean="0"/>
              <a:t>Marsh Harvester</a:t>
            </a:r>
            <a:endParaRPr lang="en-US" b="1" dirty="0"/>
          </a:p>
        </p:txBody>
      </p:sp>
      <p:pic>
        <p:nvPicPr>
          <p:cNvPr id="3074" name="Picture 2" descr="C:\Users\Jennifer\Documents\Educational Programs\Banner Project\Banner 1 Marsh Harvester\Images for Marcia\C w marsh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28532"/>
            <a:ext cx="3449637" cy="4379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3318" y="5744820"/>
            <a:ext cx="2819400" cy="381000"/>
          </a:xfrm>
          <a:prstGeom prst="rect">
            <a:avLst/>
          </a:prstGeom>
          <a:noFill/>
        </p:spPr>
        <p:txBody>
          <a:bodyPr wrap="square" rtlCol="0">
            <a:spAutoFit/>
          </a:bodyPr>
          <a:lstStyle/>
          <a:p>
            <a:r>
              <a:rPr lang="en-US" dirty="0" smtClean="0"/>
              <a:t>Charles W Marsh</a:t>
            </a:r>
            <a:endParaRPr lang="en-US" dirty="0"/>
          </a:p>
        </p:txBody>
      </p:sp>
      <p:pic>
        <p:nvPicPr>
          <p:cNvPr id="3075" name="Picture 3" descr="C:\Users\Jennifer\Documents\Educational Programs\Banner Project\Banner 1 Marsh Harvester\Images for Marcia\WW Marsh.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328532"/>
            <a:ext cx="3502711" cy="4379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5744820"/>
            <a:ext cx="2819400" cy="381000"/>
          </a:xfrm>
          <a:prstGeom prst="rect">
            <a:avLst/>
          </a:prstGeom>
          <a:noFill/>
        </p:spPr>
        <p:txBody>
          <a:bodyPr wrap="square" rtlCol="0">
            <a:spAutoFit/>
          </a:bodyPr>
          <a:lstStyle/>
          <a:p>
            <a:r>
              <a:rPr lang="en-US" dirty="0" smtClean="0"/>
              <a:t>William W Marsh</a:t>
            </a:r>
            <a:endParaRPr lang="en-US" dirty="0"/>
          </a:p>
        </p:txBody>
      </p:sp>
      <p:sp>
        <p:nvSpPr>
          <p:cNvPr id="3" name="TextBox 2"/>
          <p:cNvSpPr txBox="1"/>
          <p:nvPr/>
        </p:nvSpPr>
        <p:spPr>
          <a:xfrm>
            <a:off x="838200" y="6125820"/>
            <a:ext cx="7239000" cy="307777"/>
          </a:xfrm>
          <a:prstGeom prst="rect">
            <a:avLst/>
          </a:prstGeom>
          <a:noFill/>
        </p:spPr>
        <p:txBody>
          <a:bodyPr wrap="square" rtlCol="0">
            <a:spAutoFit/>
          </a:bodyPr>
          <a:lstStyle/>
          <a:p>
            <a:r>
              <a:rPr lang="en-US" sz="1400" dirty="0" smtClean="0"/>
              <a:t>Courtesy of the Joiner History Room</a:t>
            </a:r>
            <a:endParaRPr lang="en-US" sz="1400" dirty="0"/>
          </a:p>
        </p:txBody>
      </p:sp>
    </p:spTree>
    <p:extLst>
      <p:ext uri="{BB962C8B-B14F-4D97-AF65-F5344CB8AC3E}">
        <p14:creationId xmlns:p14="http://schemas.microsoft.com/office/powerpoint/2010/main" val="4136974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060"/>
          <a:stretch/>
        </p:blipFill>
        <p:spPr bwMode="auto">
          <a:xfrm rot="5400000">
            <a:off x="2195074" y="-442474"/>
            <a:ext cx="4886634" cy="760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8261" y="6019800"/>
            <a:ext cx="7239000" cy="369332"/>
          </a:xfrm>
          <a:prstGeom prst="rect">
            <a:avLst/>
          </a:prstGeom>
          <a:noFill/>
        </p:spPr>
        <p:txBody>
          <a:bodyPr wrap="square" rtlCol="0">
            <a:spAutoFit/>
          </a:bodyPr>
          <a:lstStyle/>
          <a:p>
            <a:r>
              <a:rPr lang="en-US" i="1" dirty="0" smtClean="0"/>
              <a:t>Recollections</a:t>
            </a:r>
            <a:r>
              <a:rPr lang="en-US" dirty="0" smtClean="0"/>
              <a:t> by Charles Marsh, 1910, page 71</a:t>
            </a:r>
            <a:endParaRPr lang="en-US" i="1" dirty="0"/>
          </a:p>
        </p:txBody>
      </p:sp>
    </p:spTree>
    <p:extLst>
      <p:ext uri="{BB962C8B-B14F-4D97-AF65-F5344CB8AC3E}">
        <p14:creationId xmlns:p14="http://schemas.microsoft.com/office/powerpoint/2010/main" val="2027823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4934"/>
            <a:ext cx="5867400" cy="547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92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855669"/>
            <a:ext cx="6069797" cy="135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25747" y="1058747"/>
            <a:ext cx="3987728" cy="660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7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nnifer\Documents\Educational Programs\Banner Project\Banner 1 Marsh Harvester\Images for Marcia\Marsh harvester 5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39" y="1041436"/>
            <a:ext cx="8145566" cy="4927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1739" y="5968964"/>
            <a:ext cx="6422461" cy="369332"/>
          </a:xfrm>
          <a:prstGeom prst="rect">
            <a:avLst/>
          </a:prstGeom>
          <a:noFill/>
        </p:spPr>
        <p:txBody>
          <a:bodyPr wrap="square" rtlCol="0">
            <a:spAutoFit/>
          </a:bodyPr>
          <a:lstStyle/>
          <a:p>
            <a:r>
              <a:rPr lang="en-US" dirty="0" smtClean="0"/>
              <a:t>Courtesy of the Joiner History Room</a:t>
            </a:r>
          </a:p>
        </p:txBody>
      </p:sp>
    </p:spTree>
    <p:extLst>
      <p:ext uri="{BB962C8B-B14F-4D97-AF65-F5344CB8AC3E}">
        <p14:creationId xmlns:p14="http://schemas.microsoft.com/office/powerpoint/2010/main" val="319285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2290" name="Picture 2" descr="C:\Users\Jennifer\Documents\website documents\DAAHA Photo's for Webste Banner\5. marsh havester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552" y="838200"/>
            <a:ext cx="7649648" cy="55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82" r="14034" b="9271"/>
          <a:stretch/>
        </p:blipFill>
        <p:spPr bwMode="auto">
          <a:xfrm rot="5400000">
            <a:off x="2065856" y="-618056"/>
            <a:ext cx="5002707" cy="776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5943600"/>
            <a:ext cx="6781800" cy="646331"/>
          </a:xfrm>
          <a:prstGeom prst="rect">
            <a:avLst/>
          </a:prstGeom>
          <a:noFill/>
        </p:spPr>
        <p:txBody>
          <a:bodyPr wrap="square" rtlCol="0">
            <a:spAutoFit/>
          </a:bodyPr>
          <a:lstStyle/>
          <a:p>
            <a:r>
              <a:rPr lang="en-US" i="1" dirty="0"/>
              <a:t>Recollections</a:t>
            </a:r>
            <a:r>
              <a:rPr lang="en-US" dirty="0"/>
              <a:t> by Charles Marsh, 1910, page </a:t>
            </a:r>
            <a:r>
              <a:rPr lang="en-US" dirty="0" smtClean="0"/>
              <a:t>85</a:t>
            </a:r>
            <a:endParaRPr lang="en-US" i="1" dirty="0"/>
          </a:p>
          <a:p>
            <a:endParaRPr lang="en-US" dirty="0"/>
          </a:p>
        </p:txBody>
      </p:sp>
    </p:spTree>
    <p:extLst>
      <p:ext uri="{BB962C8B-B14F-4D97-AF65-F5344CB8AC3E}">
        <p14:creationId xmlns:p14="http://schemas.microsoft.com/office/powerpoint/2010/main" val="2988917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726</TotalTime>
  <Words>1065</Words>
  <Application>Microsoft Office PowerPoint</Application>
  <PresentationFormat>On-screen Show (4:3)</PresentationFormat>
  <Paragraphs>78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Great Moments in Ag Innovation</vt:lpstr>
      <vt:lpstr>Support Provided By:</vt:lpstr>
      <vt:lpstr>Marsh Harvester</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Moments in Ag Innovation</dc:title>
  <dc:creator>Donna</dc:creator>
  <cp:lastModifiedBy>Donna</cp:lastModifiedBy>
  <cp:revision>51</cp:revision>
  <cp:lastPrinted>2015-03-31T16:31:44Z</cp:lastPrinted>
  <dcterms:created xsi:type="dcterms:W3CDTF">2015-03-13T02:08:56Z</dcterms:created>
  <dcterms:modified xsi:type="dcterms:W3CDTF">2015-10-08T17:43:28Z</dcterms:modified>
</cp:coreProperties>
</file>